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afeair-radon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b="1" dirty="0"/>
              <a:t>Safety Moment: Radon Awareness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1903"/>
            <a:ext cx="6400800" cy="1752600"/>
          </a:xfrm>
        </p:spPr>
        <p:txBody>
          <a:bodyPr/>
          <a:lstStyle/>
          <a:p>
            <a:r>
              <a:rPr dirty="0">
                <a:solidFill>
                  <a:schemeClr val="tx1"/>
                </a:solidFill>
              </a:rPr>
              <a:t>Protecting Your Home and Health</a:t>
            </a:r>
            <a:endParaRPr lang="en-CA" dirty="0">
              <a:solidFill>
                <a:schemeClr val="tx1"/>
              </a:solidFill>
            </a:endParaRPr>
          </a:p>
          <a:p>
            <a:r>
              <a:rPr dirty="0">
                <a:solidFill>
                  <a:schemeClr val="tx1"/>
                </a:solidFill>
              </a:rPr>
              <a:t>Presented by </a:t>
            </a:r>
            <a:r>
              <a:rPr dirty="0" err="1">
                <a:solidFill>
                  <a:schemeClr val="tx1"/>
                </a:solidFill>
              </a:rPr>
              <a:t>Saf</a:t>
            </a:r>
            <a:r>
              <a:rPr lang="en-CA" dirty="0" err="1">
                <a:solidFill>
                  <a:schemeClr val="tx1"/>
                </a:solidFill>
              </a:rPr>
              <a:t>e</a:t>
            </a:r>
            <a:r>
              <a:rPr lang="en-CA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Air</a:t>
            </a:r>
            <a:r>
              <a:rPr dirty="0">
                <a:solidFill>
                  <a:schemeClr val="tx1"/>
                </a:solidFill>
              </a:rPr>
              <a:t> Radon</a:t>
            </a:r>
            <a:r>
              <a:rPr lang="en-CA" dirty="0">
                <a:solidFill>
                  <a:schemeClr val="tx1"/>
                </a:solidFill>
              </a:rPr>
              <a:t> Solutions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F9096-C714-5B5B-0B1D-D79A0C16A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674" y="425301"/>
            <a:ext cx="1594652" cy="1705124"/>
          </a:xfrm>
          <a:prstGeom prst="rect">
            <a:avLst/>
          </a:prstGeom>
        </p:spPr>
      </p:pic>
      <p:pic>
        <p:nvPicPr>
          <p:cNvPr id="6" name="Picture 5" descr="A qr code with a dinosaur&#10;&#10;AI-generated content may be incorrect.">
            <a:extLst>
              <a:ext uri="{FF2B5EF4-FFF2-40B4-BE49-F238E27FC236}">
                <a16:creationId xmlns:a16="http://schemas.microsoft.com/office/drawing/2014/main" id="{BE57D346-BD61-4D77-6ADC-6E52D6C8C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173" y="4773874"/>
            <a:ext cx="1877654" cy="18776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Radon?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dirty="0"/>
          </a:p>
          <a:p>
            <a:r>
              <a:rPr dirty="0"/>
              <a:t>Radon is a naturally occurring </a:t>
            </a:r>
            <a:r>
              <a:rPr b="1" dirty="0"/>
              <a:t>radioactive</a:t>
            </a:r>
            <a:r>
              <a:rPr dirty="0"/>
              <a:t> gas that comes from the breakdown of uranium in soil and rock</a:t>
            </a:r>
          </a:p>
          <a:p>
            <a:r>
              <a:rPr dirty="0"/>
              <a:t>It enters buildings through </a:t>
            </a:r>
            <a:r>
              <a:rPr lang="en-CA" dirty="0"/>
              <a:t>                               </a:t>
            </a:r>
            <a:r>
              <a:rPr dirty="0"/>
              <a:t>cracks and openings in </a:t>
            </a:r>
            <a:r>
              <a:rPr lang="en-CA" dirty="0"/>
              <a:t>                                </a:t>
            </a:r>
            <a:r>
              <a:rPr dirty="0"/>
              <a:t>foundations</a:t>
            </a:r>
          </a:p>
          <a:p>
            <a:r>
              <a:rPr dirty="0"/>
              <a:t>You cannot see, smell</a:t>
            </a:r>
            <a:r>
              <a:rPr lang="en-CA" dirty="0"/>
              <a:t> </a:t>
            </a:r>
            <a:r>
              <a:rPr dirty="0"/>
              <a:t>or taste </a:t>
            </a:r>
            <a:r>
              <a:rPr lang="en-CA" dirty="0"/>
              <a:t>                         </a:t>
            </a:r>
            <a:r>
              <a:rPr dirty="0"/>
              <a:t>radon — the only way to know </a:t>
            </a:r>
            <a:r>
              <a:rPr lang="en-CA" dirty="0"/>
              <a:t>                          </a:t>
            </a:r>
            <a:r>
              <a:rPr dirty="0"/>
              <a:t>your levels is to test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4945B0-F126-16B6-BC8E-78A70B30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298" y="3390456"/>
            <a:ext cx="2679182" cy="29182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Why Radon is Dangerous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600" dirty="0"/>
              <a:t>Radon is the #1 cause of lung cancer among non-smokers in Canada</a:t>
            </a:r>
          </a:p>
          <a:p>
            <a:r>
              <a:rPr sz="2600" dirty="0"/>
              <a:t>It contributes to about 3,200 deaths per year nationwide</a:t>
            </a:r>
            <a:endParaRPr lang="en-CA" sz="2600" dirty="0"/>
          </a:p>
          <a:p>
            <a:r>
              <a:rPr lang="en-US" sz="2600" dirty="0"/>
              <a:t>Kids breathe more, lungs still developing — radon hits them harder</a:t>
            </a:r>
            <a:endParaRPr sz="2600" dirty="0"/>
          </a:p>
        </p:txBody>
      </p:sp>
      <p:pic>
        <p:nvPicPr>
          <p:cNvPr id="7" name="Picture 6" descr="A graph showing the death of a car&#10;&#10;AI-generated content may be incorrect.">
            <a:extLst>
              <a:ext uri="{FF2B5EF4-FFF2-40B4-BE49-F238E27FC236}">
                <a16:creationId xmlns:a16="http://schemas.microsoft.com/office/drawing/2014/main" id="{8B5A67C1-A9AC-0018-D27F-ABEFFD41A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952" y="3810181"/>
            <a:ext cx="5238095" cy="289523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F3863-ED6A-F5EE-12B8-D9C46A19A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When to take Action?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413891-732C-C664-942E-971471E75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289" y="1161664"/>
            <a:ext cx="6945421" cy="5507068"/>
          </a:xfr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id="{689CB6E1-E06A-0203-415C-B0A3CDC7C3A6}"/>
              </a:ext>
            </a:extLst>
          </p:cNvPr>
          <p:cNvSpPr/>
          <p:nvPr/>
        </p:nvSpPr>
        <p:spPr>
          <a:xfrm>
            <a:off x="7237476" y="4187952"/>
            <a:ext cx="283464" cy="10698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F47B8-BA4F-AD31-6D17-6640B65BC8FA}"/>
              </a:ext>
            </a:extLst>
          </p:cNvPr>
          <p:cNvSpPr txBox="1"/>
          <p:nvPr/>
        </p:nvSpPr>
        <p:spPr>
          <a:xfrm>
            <a:off x="7520940" y="4180582"/>
            <a:ext cx="16230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Even more conservative than H.C.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70336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Radon in Calgary &amp; Across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dirty="0"/>
          </a:p>
          <a:p>
            <a:r>
              <a:rPr lang="en-CA" dirty="0"/>
              <a:t>The Prairie provinces </a:t>
            </a:r>
            <a:r>
              <a:rPr dirty="0"/>
              <a:t>have some of the highest radon levels in Canada</a:t>
            </a:r>
          </a:p>
          <a:p>
            <a:r>
              <a:rPr dirty="0"/>
              <a:t>Due to our cold climate, </a:t>
            </a:r>
            <a:r>
              <a:rPr lang="en-CA" dirty="0"/>
              <a:t>                                       </a:t>
            </a:r>
            <a:r>
              <a:rPr dirty="0"/>
              <a:t>homes are sealed tightly </a:t>
            </a:r>
            <a:r>
              <a:rPr lang="en-CA" dirty="0"/>
              <a:t>                                                       </a:t>
            </a:r>
            <a:r>
              <a:rPr dirty="0"/>
              <a:t>in winter —increasing </a:t>
            </a:r>
            <a:r>
              <a:rPr lang="en-CA" dirty="0"/>
              <a:t>                                       </a:t>
            </a:r>
            <a:r>
              <a:rPr dirty="0"/>
              <a:t>radon buildup</a:t>
            </a:r>
          </a:p>
          <a:p>
            <a:r>
              <a:rPr dirty="0"/>
              <a:t>In Calgary, </a:t>
            </a:r>
            <a:r>
              <a:rPr lang="en-CA" dirty="0"/>
              <a:t>1 in 7</a:t>
            </a:r>
            <a:r>
              <a:rPr dirty="0"/>
              <a:t> homes </a:t>
            </a:r>
            <a:r>
              <a:rPr lang="en-CA" dirty="0"/>
              <a:t>                                        </a:t>
            </a:r>
            <a:r>
              <a:rPr dirty="0"/>
              <a:t>test above Health </a:t>
            </a:r>
            <a:r>
              <a:rPr lang="en-CA" dirty="0"/>
              <a:t>                                                 </a:t>
            </a:r>
            <a:r>
              <a:rPr dirty="0"/>
              <a:t>Canada’s</a:t>
            </a:r>
            <a:r>
              <a:rPr lang="en-CA" dirty="0"/>
              <a:t> </a:t>
            </a:r>
            <a:r>
              <a:rPr dirty="0"/>
              <a:t>guideline</a:t>
            </a:r>
          </a:p>
        </p:txBody>
      </p:sp>
      <p:pic>
        <p:nvPicPr>
          <p:cNvPr id="5" name="Picture 4" descr="A map of canada with red and white text&#10;&#10;AI-generated content may be incorrect.">
            <a:extLst>
              <a:ext uri="{FF2B5EF4-FFF2-40B4-BE49-F238E27FC236}">
                <a16:creationId xmlns:a16="http://schemas.microsoft.com/office/drawing/2014/main" id="{0D33FAF5-8654-1135-12CA-A728D2C8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381" y="3090355"/>
            <a:ext cx="3786691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Testing for Radon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dirty="0"/>
              <a:t>The only way to know your home’s radon level is to test</a:t>
            </a:r>
          </a:p>
          <a:p>
            <a:r>
              <a:rPr lang="en-US" dirty="0"/>
              <a:t>Long-term tests (90+ days) (i.e. Alpha Track Detectors) provide the most accurate results, while short-term tests offer quick insight into your current air quality</a:t>
            </a:r>
          </a:p>
          <a:p>
            <a:r>
              <a:rPr lang="en-US" dirty="0"/>
              <a:t>Winter is the best season                                                  to test as radon levels are                                    typically at their highest                                        and homes are sealed in                                          against the cold</a:t>
            </a:r>
            <a:endParaRPr dirty="0"/>
          </a:p>
        </p:txBody>
      </p:sp>
      <p:pic>
        <p:nvPicPr>
          <p:cNvPr id="7" name="Picture 6" descr="A radon gas radon gas in a house&#10;&#10;AI-generated content may be incorrect.">
            <a:extLst>
              <a:ext uri="{FF2B5EF4-FFF2-40B4-BE49-F238E27FC236}">
                <a16:creationId xmlns:a16="http://schemas.microsoft.com/office/drawing/2014/main" id="{A4944643-D723-84AB-78E7-4E2AEF0D8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965" y="4040342"/>
            <a:ext cx="3824662" cy="20858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How to Reduce Radon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dirty="0"/>
          </a:p>
          <a:p>
            <a:r>
              <a:rPr dirty="0"/>
              <a:t>Radon mitigation systems draw radon from under the foundation </a:t>
            </a:r>
            <a:r>
              <a:rPr lang="en-CA" dirty="0"/>
              <a:t>using a specialized fan </a:t>
            </a:r>
            <a:r>
              <a:rPr dirty="0"/>
              <a:t>and vent</a:t>
            </a:r>
            <a:r>
              <a:rPr lang="en-CA" dirty="0"/>
              <a:t>s</a:t>
            </a:r>
            <a:r>
              <a:rPr dirty="0"/>
              <a:t> it safely </a:t>
            </a:r>
            <a:r>
              <a:rPr lang="en-CA" dirty="0"/>
              <a:t>out the side of the home</a:t>
            </a:r>
          </a:p>
          <a:p>
            <a:r>
              <a:rPr lang="en-CA" dirty="0"/>
              <a:t>Sealing all accessible foundation                     cracks &amp; openings is required</a:t>
            </a:r>
            <a:endParaRPr dirty="0"/>
          </a:p>
          <a:p>
            <a:r>
              <a:rPr dirty="0"/>
              <a:t>Professional mitigation is </a:t>
            </a:r>
            <a:r>
              <a:rPr lang="en-CA" dirty="0"/>
              <a:t>                                   </a:t>
            </a:r>
            <a:r>
              <a:rPr dirty="0"/>
              <a:t>effective</a:t>
            </a:r>
            <a:r>
              <a:rPr lang="en-CA" dirty="0"/>
              <a:t> </a:t>
            </a:r>
            <a:r>
              <a:rPr dirty="0"/>
              <a:t>and often completed </a:t>
            </a:r>
            <a:r>
              <a:rPr lang="en-CA" dirty="0"/>
              <a:t>                                </a:t>
            </a:r>
            <a:r>
              <a:rPr dirty="0"/>
              <a:t>in one day</a:t>
            </a:r>
            <a:endParaRPr lang="en-CA" dirty="0"/>
          </a:p>
          <a:p>
            <a:r>
              <a:rPr lang="en-US" dirty="0"/>
              <a:t>Post-mitigation targets for most                       homes to be below 75 </a:t>
            </a:r>
            <a:r>
              <a:rPr lang="en-US" dirty="0" err="1"/>
              <a:t>Bq</a:t>
            </a:r>
            <a:r>
              <a:rPr lang="en-US" dirty="0"/>
              <a:t>/m³</a:t>
            </a:r>
          </a:p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101F4-34DF-9331-633A-D50FB22A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132" y="2910348"/>
            <a:ext cx="1821093" cy="35494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  <a:r>
              <a:rPr dirty="0"/>
              <a:t> Safety Moment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dirty="0"/>
          </a:p>
          <a:p>
            <a:r>
              <a:rPr dirty="0"/>
              <a:t>Radon is invisible, but its risk is real</a:t>
            </a:r>
            <a:endParaRPr lang="en-CA" dirty="0"/>
          </a:p>
          <a:p>
            <a:r>
              <a:rPr lang="en-CA" dirty="0"/>
              <a:t>Leading cause of lung cancer in non-smokers – 3,200 deaths in Canada annually </a:t>
            </a:r>
          </a:p>
          <a:p>
            <a:r>
              <a:rPr lang="en-CA" dirty="0"/>
              <a:t>Alberta has some of the highest levels in Canada</a:t>
            </a:r>
            <a:endParaRPr dirty="0"/>
          </a:p>
          <a:p>
            <a:r>
              <a:rPr dirty="0"/>
              <a:t>Testing and mitigation protect your family and your long-term health</a:t>
            </a:r>
          </a:p>
          <a:p>
            <a:r>
              <a:rPr dirty="0"/>
              <a:t>Take action</a:t>
            </a:r>
            <a:r>
              <a:rPr lang="en-CA" dirty="0"/>
              <a:t>!</a:t>
            </a:r>
            <a:r>
              <a:rPr dirty="0"/>
              <a:t> — </a:t>
            </a:r>
            <a:r>
              <a:rPr lang="en-CA" dirty="0"/>
              <a:t>because </a:t>
            </a:r>
            <a:r>
              <a:rPr dirty="0"/>
              <a:t>safety starts at home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About </a:t>
            </a:r>
            <a:r>
              <a:rPr dirty="0" err="1"/>
              <a:t>Safe</a:t>
            </a:r>
            <a:r>
              <a:rPr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Air</a:t>
            </a:r>
            <a:r>
              <a:rPr dirty="0"/>
              <a:t> Radon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dirty="0"/>
          </a:p>
          <a:p>
            <a:endParaRPr lang="en-CA" dirty="0"/>
          </a:p>
          <a:p>
            <a:r>
              <a:rPr dirty="0"/>
              <a:t>Local Calgary-based radon measurement and mitigation experts</a:t>
            </a:r>
          </a:p>
          <a:p>
            <a:r>
              <a:rPr dirty="0"/>
              <a:t>Certified by C-NRPP (Canadian National Radon Proficiency Program)</a:t>
            </a:r>
          </a:p>
          <a:p>
            <a:r>
              <a:rPr dirty="0"/>
              <a:t>We offer free consultations, professional testing, and full mitigation services</a:t>
            </a:r>
          </a:p>
          <a:p>
            <a:r>
              <a:rPr dirty="0"/>
              <a:t>Visit us at </a:t>
            </a:r>
            <a:r>
              <a:rPr dirty="0">
                <a:hlinkClick r:id="rId2"/>
              </a:rPr>
              <a:t>www.safeair-radon.ca</a:t>
            </a:r>
            <a:endParaRPr dirty="0"/>
          </a:p>
        </p:txBody>
      </p:sp>
      <p:pic>
        <p:nvPicPr>
          <p:cNvPr id="5" name="Picture 4" descr="A qr code with a dinosaur&#10;&#10;AI-generated content may be incorrect.">
            <a:extLst>
              <a:ext uri="{FF2B5EF4-FFF2-40B4-BE49-F238E27FC236}">
                <a16:creationId xmlns:a16="http://schemas.microsoft.com/office/drawing/2014/main" id="{CB0C1FB1-7800-04D8-C43D-7EB87D47A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67" y="4916129"/>
            <a:ext cx="1667233" cy="1667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393537-D7AB-650C-C7A8-9BE60799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755" y="1173164"/>
            <a:ext cx="1281845" cy="13706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Safety Moment: Radon Awareness</vt:lpstr>
      <vt:lpstr>What is Radon?</vt:lpstr>
      <vt:lpstr>Why Radon is Dangerous</vt:lpstr>
      <vt:lpstr>When to take Action?</vt:lpstr>
      <vt:lpstr>Radon in Calgary &amp; Across Canada</vt:lpstr>
      <vt:lpstr>Testing for Radon</vt:lpstr>
      <vt:lpstr>How to Reduce Radon Levels</vt:lpstr>
      <vt:lpstr>Summary Safety Moment</vt:lpstr>
      <vt:lpstr>About SafeAir Radon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2025-11-05T22:11:47Z</dcterms:created>
  <dcterms:modified xsi:type="dcterms:W3CDTF">2025-12-10T23:39:48Z</dcterms:modified>
  <cp:category/>
  <cp:contentStatus/>
</cp:coreProperties>
</file>